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62" r:id="rId16"/>
    <p:sldId id="270" r:id="rId1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075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371600" y="1803405"/>
            <a:ext cx="9448799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632201"/>
            <a:ext cx="9448799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анорамная фотография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Заголовок и подпис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024467" y="3649132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Цитата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 bwMode="auto"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476250" y="933450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ts val="0"/>
              </a:spcBef>
              <a:buNone/>
              <a:defRPr sz="3200" b="0" cap="all">
                <a:ln w="3175" cmpd="sng">
                  <a:noFill/>
                </a:ln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sz="8000">
                <a:solidFill>
                  <a:schemeClr val="tx1"/>
                </a:solidFill>
              </a:rPr>
              <a:t>“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10984230" y="2701290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ts val="0"/>
              </a:spcBef>
              <a:buNone/>
              <a:defRPr sz="3200" b="0" cap="all">
                <a:ln w="3175" cmpd="sng">
                  <a:noFill/>
                </a:ln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>
              <a:defRPr/>
            </a:pPr>
            <a:r>
              <a:rPr lang="en-US" sz="8000">
                <a:solidFill>
                  <a:schemeClr val="tx1"/>
                </a:solidFill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Карточка имен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ри колон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 bwMode="auto">
          <a:xfrm>
            <a:off x="2895600" y="761999"/>
            <a:ext cx="8610599" cy="1303867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2080"/>
            <a:ext cx="3456432" cy="617319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 bwMode="auto"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 bwMode="auto"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8051799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 bwMode="auto"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толбец с тремя рису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 bwMode="auto">
          <a:xfrm>
            <a:off x="2895600" y="762000"/>
            <a:ext cx="8610599" cy="12954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 bwMode="auto">
          <a:xfrm>
            <a:off x="688618" y="2362199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 bwMode="auto"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 bwMode="auto">
          <a:xfrm>
            <a:off x="4374263" y="2362199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 bwMode="auto"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 bwMode="auto">
          <a:xfrm>
            <a:off x="8049855" y="2362199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 bwMode="auto"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85800" y="2194559"/>
            <a:ext cx="10820400" cy="40241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9448799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024466" y="745067"/>
            <a:ext cx="8204201" cy="3903133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5800" y="753533"/>
            <a:ext cx="10820398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85800" y="2194559"/>
            <a:ext cx="5334000" cy="4024125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2194559"/>
            <a:ext cx="5334000" cy="4024125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895600" y="762000"/>
            <a:ext cx="8610600" cy="12954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85800" y="3132666"/>
            <a:ext cx="5311775" cy="3086019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3132666"/>
            <a:ext cx="5334000" cy="3086019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995582" y="746759"/>
            <a:ext cx="6510618" cy="5471925"/>
          </a:xfrm>
        </p:spPr>
        <p:txBody>
          <a:bodyPr anchor="ctr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 cstate="print"/>
          <a:stretch/>
        </p:blipFill>
        <p:spPr bwMode="auto">
          <a:xfrm>
            <a:off x="0" y="0"/>
            <a:ext cx="12192000" cy="144144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1AB987-5DB1-4E41-8D21-910D5B3A7A1C}" type="datetimeFigureOut">
              <a:rPr lang="ru-RU"/>
              <a:pPr>
                <a:defRPr/>
              </a:pPr>
              <a:t>02.02.2025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EC5446-360B-4A76-8728-A941C7135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r" defTabSz="914400">
        <a:lnSpc>
          <a:spcPct val="90000"/>
        </a:lnSpc>
        <a:spcBef>
          <a:spcPts val="0"/>
        </a:spcBef>
        <a:buNone/>
        <a:defRPr sz="40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91344" y="1268760"/>
            <a:ext cx="7416824" cy="2664296"/>
          </a:xfrm>
        </p:spPr>
        <p:txBody>
          <a:bodyPr>
            <a:noAutofit/>
          </a:bodyPr>
          <a:lstStyle/>
          <a:p>
            <a:pPr algn="ctr">
              <a:defRPr/>
            </a:pPr>
            <a:br>
              <a:rPr lang="ru-RU" sz="3200" dirty="0">
                <a:solidFill>
                  <a:srgbClr val="002060"/>
                </a:solidFill>
                <a:latin typeface="Calibri"/>
              </a:rPr>
            </a:br>
            <a:br>
              <a:rPr lang="ru-RU" sz="3200" dirty="0">
                <a:solidFill>
                  <a:srgbClr val="002060"/>
                </a:solidFill>
                <a:latin typeface="Calibri"/>
              </a:rPr>
            </a:br>
            <a:br>
              <a:rPr lang="ru-RU" sz="3200" dirty="0">
                <a:solidFill>
                  <a:srgbClr val="002060"/>
                </a:solidFill>
                <a:latin typeface="Calibri"/>
              </a:rPr>
            </a:br>
            <a:br>
              <a:rPr lang="ru-RU" sz="3200" dirty="0">
                <a:solidFill>
                  <a:srgbClr val="002060"/>
                </a:solidFill>
                <a:latin typeface="Calibri"/>
              </a:rPr>
            </a:br>
            <a:br>
              <a:rPr lang="ru-RU" sz="3200" dirty="0">
                <a:solidFill>
                  <a:srgbClr val="002060"/>
                </a:solidFill>
                <a:latin typeface="Calibri"/>
              </a:rPr>
            </a:br>
            <a:r>
              <a:rPr lang="ru-RU" sz="3200" dirty="0">
                <a:solidFill>
                  <a:srgbClr val="002060"/>
                </a:solidFill>
                <a:latin typeface="Calibri"/>
              </a:rPr>
              <a:t>Формирование навыков З</a:t>
            </a:r>
            <a:r>
              <a:rPr lang="en-US" sz="3200" dirty="0">
                <a:solidFill>
                  <a:srgbClr val="002060"/>
                </a:solidFill>
                <a:latin typeface="Calibri"/>
              </a:rPr>
              <a:t>D</a:t>
            </a:r>
            <a:r>
              <a:rPr lang="ru-RU" sz="3200" dirty="0">
                <a:solidFill>
                  <a:srgbClr val="002060"/>
                </a:solidFill>
                <a:latin typeface="Calibri"/>
              </a:rPr>
              <a:t> моделирования у детей старшего дошкольного возраста посредствам использования 3</a:t>
            </a:r>
            <a:r>
              <a:rPr lang="en-US" sz="3200" dirty="0">
                <a:solidFill>
                  <a:srgbClr val="002060"/>
                </a:solidFill>
                <a:latin typeface="Calibri"/>
              </a:rPr>
              <a:t>D </a:t>
            </a:r>
            <a:r>
              <a:rPr lang="ru-RU" sz="3200" dirty="0">
                <a:solidFill>
                  <a:srgbClr val="002060"/>
                </a:solidFill>
                <a:latin typeface="Calibri"/>
              </a:rPr>
              <a:t>ручки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7712824" y="1700808"/>
            <a:ext cx="45719" cy="374532"/>
          </a:xfrm>
        </p:spPr>
        <p:txBody>
          <a:bodyPr>
            <a:noAutofit/>
          </a:bodyPr>
          <a:lstStyle/>
          <a:p>
            <a:pPr algn="ctr">
              <a:defRPr/>
            </a:pPr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 l="6984" t="12121" r="980" b="18482"/>
          <a:stretch/>
        </p:blipFill>
        <p:spPr bwMode="auto">
          <a:xfrm>
            <a:off x="7680176" y="1412776"/>
            <a:ext cx="3638005" cy="2743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91544" y="476672"/>
            <a:ext cx="100811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структурное подразделение государственного бюджетного общеобразовательного учреждения Самарской области средней общеобразовательной школы №9 г.о.Чапаевск Самарской области детский сад №10 «Планета детства»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36160" y="4293096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Воспитатель: </a:t>
            </a:r>
            <a:r>
              <a:rPr lang="ru-RU" dirty="0"/>
              <a:t>                                                                                          </a:t>
            </a:r>
            <a:r>
              <a:rPr lang="ru-RU" sz="1400" dirty="0" err="1"/>
              <a:t>Тюрева</a:t>
            </a:r>
            <a:r>
              <a:rPr lang="ru-RU" sz="1400" dirty="0"/>
              <a:t> Елена Петровна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D6D3B1-B4FC-D212-4336-090FAE332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3789040"/>
            <a:ext cx="5256584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 rot="10800000">
            <a:off x="680942" y="1786301"/>
            <a:ext cx="5365750" cy="4024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 rot="5400000">
            <a:off x="5920785" y="1301957"/>
            <a:ext cx="6008918" cy="4506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 l="14193" t="821" r="8322" b="-820"/>
          <a:stretch/>
        </p:blipFill>
        <p:spPr bwMode="auto">
          <a:xfrm rot="5400000">
            <a:off x="774841" y="1573125"/>
            <a:ext cx="4828739" cy="4673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 rot="5400000">
            <a:off x="5847666" y="1114897"/>
            <a:ext cx="5953760" cy="4465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 rot="5400000">
            <a:off x="6271139" y="1811934"/>
            <a:ext cx="5379611" cy="4034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/>
          <a:srcRect l="3558" t="9620"/>
          <a:stretch/>
        </p:blipFill>
        <p:spPr bwMode="auto">
          <a:xfrm rot="5400000">
            <a:off x="1218751" y="1913822"/>
            <a:ext cx="5408879" cy="3801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181"/>
          <a:stretch/>
        </p:blipFill>
        <p:spPr bwMode="auto">
          <a:xfrm rot="5400000">
            <a:off x="1070468" y="1674026"/>
            <a:ext cx="5002627" cy="4476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 rot="5400000">
            <a:off x="5752798" y="1357413"/>
            <a:ext cx="5923099" cy="44423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263267" y="-58114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05927" y="1284620"/>
            <a:ext cx="11262061" cy="473984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3200" b="1">
                <a:solidFill>
                  <a:srgbClr val="002060"/>
                </a:solidFill>
                <a:latin typeface="Calibri"/>
              </a:rPr>
              <a:t>Техника безопасности </a:t>
            </a:r>
            <a:endParaRPr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3200" b="1">
                <a:solidFill>
                  <a:srgbClr val="002060"/>
                </a:solidFill>
                <a:latin typeface="Calibri"/>
              </a:rPr>
              <a:t>при работе с </a:t>
            </a:r>
            <a:r>
              <a:rPr lang="en-US" sz="3200" b="1">
                <a:solidFill>
                  <a:srgbClr val="002060"/>
                </a:solidFill>
                <a:latin typeface="Calibri"/>
              </a:rPr>
              <a:t>3D </a:t>
            </a:r>
            <a:r>
              <a:rPr lang="ru-RU" sz="3200" b="1">
                <a:solidFill>
                  <a:srgbClr val="002060"/>
                </a:solidFill>
                <a:latin typeface="Calibri"/>
              </a:rPr>
              <a:t>ручкой  </a:t>
            </a:r>
            <a:endParaRPr/>
          </a:p>
          <a:p>
            <a:pPr marL="0" indent="0" algn="ctr">
              <a:spcBef>
                <a:spcPts val="0"/>
              </a:spcBef>
              <a:buNone/>
              <a:defRPr/>
            </a:pPr>
            <a:endParaRPr lang="ru-RU" sz="3200" b="1">
              <a:solidFill>
                <a:srgbClr val="002060"/>
              </a:solidFill>
              <a:latin typeface="Calibri"/>
            </a:endParaRPr>
          </a:p>
          <a:p>
            <a:pPr>
              <a:spcBef>
                <a:spcPts val="0"/>
              </a:spcBef>
              <a:defRPr/>
            </a:pPr>
            <a:r>
              <a:rPr lang="ru-RU" sz="2800">
                <a:solidFill>
                  <a:srgbClr val="002060"/>
                </a:solidFill>
                <a:latin typeface="Calibri"/>
              </a:rPr>
              <a:t>Сопло 3D ручки нагревается до температуры 240-270 градусов, поэтому прикасаться к нему опасно.</a:t>
            </a:r>
            <a:endParaRPr/>
          </a:p>
          <a:p>
            <a:pPr marL="0" indent="0">
              <a:spcBef>
                <a:spcPts val="0"/>
              </a:spcBef>
              <a:buNone/>
              <a:defRPr/>
            </a:pPr>
            <a:endParaRPr lang="ru-RU" sz="1100">
              <a:solidFill>
                <a:srgbClr val="002060"/>
              </a:solidFill>
              <a:latin typeface="Calibri"/>
            </a:endParaRPr>
          </a:p>
          <a:p>
            <a:pPr>
              <a:spcBef>
                <a:spcPts val="0"/>
              </a:spcBef>
              <a:defRPr/>
            </a:pPr>
            <a:r>
              <a:rPr lang="ru-RU" sz="2800">
                <a:solidFill>
                  <a:srgbClr val="002060"/>
                </a:solidFill>
                <a:latin typeface="Calibri"/>
              </a:rPr>
              <a:t>Ручка и рабочее место должны быть сухими.</a:t>
            </a:r>
            <a:endParaRPr/>
          </a:p>
          <a:p>
            <a:pPr marL="0" indent="0">
              <a:spcBef>
                <a:spcPts val="0"/>
              </a:spcBef>
              <a:buNone/>
              <a:defRPr/>
            </a:pPr>
            <a:endParaRPr lang="ru-RU" sz="1100">
              <a:solidFill>
                <a:srgbClr val="002060"/>
              </a:solidFill>
              <a:latin typeface="Calibri"/>
            </a:endParaRPr>
          </a:p>
          <a:p>
            <a:pPr>
              <a:spcBef>
                <a:spcPts val="0"/>
              </a:spcBef>
              <a:defRPr/>
            </a:pPr>
            <a:r>
              <a:rPr lang="ru-RU" sz="2800">
                <a:solidFill>
                  <a:srgbClr val="002060"/>
                </a:solidFill>
                <a:latin typeface="Calibri"/>
              </a:rPr>
              <a:t>Загрязненный наконечник можно очистить сухой тканью или пробкой в выключенном состоянии.</a:t>
            </a:r>
            <a:endParaRPr/>
          </a:p>
          <a:p>
            <a:pPr marL="0" indent="0">
              <a:spcBef>
                <a:spcPts val="0"/>
              </a:spcBef>
              <a:buNone/>
              <a:defRPr/>
            </a:pPr>
            <a:endParaRPr lang="ru-RU" sz="1100">
              <a:solidFill>
                <a:srgbClr val="002060"/>
              </a:solidFill>
              <a:latin typeface="Calibri"/>
            </a:endParaRPr>
          </a:p>
          <a:p>
            <a:pPr>
              <a:spcBef>
                <a:spcPts val="0"/>
              </a:spcBef>
              <a:defRPr/>
            </a:pPr>
            <a:r>
              <a:rPr lang="ru-RU" sz="2800">
                <a:solidFill>
                  <a:srgbClr val="002060"/>
                </a:solidFill>
                <a:latin typeface="Calibri"/>
              </a:rPr>
              <a:t>Дети должны работать только под присмотром взрослых.</a:t>
            </a:r>
            <a:endParaRPr/>
          </a:p>
          <a:p>
            <a:pPr>
              <a:spcBef>
                <a:spcPts val="0"/>
              </a:spcBef>
              <a:defRPr/>
            </a:pPr>
            <a:endParaRPr lang="ru-RU" sz="1100">
              <a:solidFill>
                <a:srgbClr val="002060"/>
              </a:solidFill>
              <a:latin typeface="Calibri"/>
            </a:endParaRPr>
          </a:p>
          <a:p>
            <a:pPr>
              <a:spcBef>
                <a:spcPts val="0"/>
              </a:spcBef>
              <a:defRPr/>
            </a:pPr>
            <a:r>
              <a:rPr lang="ru-RU" sz="2800">
                <a:solidFill>
                  <a:srgbClr val="002060"/>
                </a:solidFill>
                <a:latin typeface="Calibri"/>
              </a:rPr>
              <a:t>Работа с ручкой для детей 6 лет не должна превышать 20 минут с перерывами на физминутку и гимнастику для глаз.</a:t>
            </a:r>
            <a:endParaRPr/>
          </a:p>
          <a:p>
            <a:pPr>
              <a:spcBef>
                <a:spcPts val="0"/>
              </a:spcBef>
              <a:defRPr/>
            </a:pPr>
            <a:endParaRPr lang="ru-RU" sz="1100">
              <a:solidFill>
                <a:srgbClr val="002060"/>
              </a:solidFill>
              <a:latin typeface="Calibri"/>
            </a:endParaRPr>
          </a:p>
          <a:p>
            <a:pPr>
              <a:spcBef>
                <a:spcPts val="0"/>
              </a:spcBef>
              <a:defRPr/>
            </a:pPr>
            <a:r>
              <a:rPr lang="ru-RU" sz="2800">
                <a:solidFill>
                  <a:srgbClr val="002060"/>
                </a:solidFill>
                <a:latin typeface="Calibri"/>
              </a:rPr>
              <a:t>Работать с </a:t>
            </a:r>
            <a:r>
              <a:rPr lang="en-US" sz="2800">
                <a:solidFill>
                  <a:srgbClr val="002060"/>
                </a:solidFill>
                <a:latin typeface="Calibri"/>
              </a:rPr>
              <a:t>3D </a:t>
            </a:r>
            <a:r>
              <a:rPr lang="ru-RU" sz="2800">
                <a:solidFill>
                  <a:srgbClr val="002060"/>
                </a:solidFill>
                <a:latin typeface="Calibri"/>
              </a:rPr>
              <a:t>ручкой можно только в тщательно проветренном помещении.</a:t>
            </a:r>
            <a:endParaRPr/>
          </a:p>
          <a:p>
            <a:pPr>
              <a:spcBef>
                <a:spcPts val="0"/>
              </a:spcBef>
              <a:defRPr/>
            </a:pPr>
            <a:endParaRPr lang="ru-RU" sz="2800">
              <a:solidFill>
                <a:srgbClr val="002060"/>
              </a:solidFill>
              <a:latin typeface="Calibri"/>
            </a:endParaRPr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87138" y="2438937"/>
            <a:ext cx="8610600" cy="1293028"/>
          </a:xfrm>
        </p:spPr>
        <p:txBody>
          <a:bodyPr/>
          <a:lstStyle/>
          <a:p>
            <a:pPr>
              <a:defRPr/>
            </a:pPr>
            <a:br>
              <a:rPr lang="ru-RU"/>
            </a:br>
            <a:r>
              <a:rPr lang="ru-RU" i="1">
                <a:solidFill>
                  <a:srgbClr val="002060"/>
                </a:solidFill>
                <a:latin typeface="Arial"/>
                <a:cs typeface="Arial"/>
              </a:rPr>
              <a:t>Спасибо за  внимание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1412776"/>
            <a:ext cx="10820400" cy="4672197"/>
          </a:xfrm>
        </p:spPr>
        <p:txBody>
          <a:bodyPr>
            <a:normAutofit fontScale="25000" lnSpcReduction="20000"/>
          </a:bodyPr>
          <a:lstStyle/>
          <a:p>
            <a:r>
              <a:rPr lang="ru-RU" sz="4300" b="1" dirty="0"/>
              <a:t>Цели и задачи.</a:t>
            </a:r>
            <a:endParaRPr lang="ru-RU" sz="4300" dirty="0"/>
          </a:p>
          <a:p>
            <a:r>
              <a:rPr lang="ru-RU" sz="4300" b="1" dirty="0"/>
              <a:t>ЦЕЛЬ:</a:t>
            </a:r>
            <a:endParaRPr lang="ru-RU" sz="4300" dirty="0"/>
          </a:p>
          <a:p>
            <a:r>
              <a:rPr lang="ru-RU" sz="4300" dirty="0"/>
              <a:t>Формирование и развитие у обучающихся интеллектуальных и практических компетенций в области создания пространственных моделей. Освоить элементы основных навыков  по трехмерному моделированию. </a:t>
            </a:r>
          </a:p>
          <a:p>
            <a:r>
              <a:rPr lang="ru-RU" sz="4300" b="1" dirty="0"/>
              <a:t>ЗАДАЧИ:</a:t>
            </a:r>
            <a:endParaRPr lang="ru-RU" sz="4300" dirty="0"/>
          </a:p>
          <a:p>
            <a:r>
              <a:rPr lang="ru-RU" sz="4300" b="1" dirty="0"/>
              <a:t>Образовательные:</a:t>
            </a:r>
            <a:endParaRPr lang="ru-RU" sz="4300" dirty="0"/>
          </a:p>
          <a:p>
            <a:r>
              <a:rPr lang="ru-RU" sz="4300" dirty="0"/>
              <a:t>-   ориентироваться в трехмерном пространстве;</a:t>
            </a:r>
          </a:p>
          <a:p>
            <a:r>
              <a:rPr lang="ru-RU" sz="4300" dirty="0"/>
              <a:t>-   модифицировать, изменять  объекты или их отдельные элементы;</a:t>
            </a:r>
          </a:p>
          <a:p>
            <a:r>
              <a:rPr lang="ru-RU" sz="4300" dirty="0"/>
              <a:t>-   объединять созданные объекты в функциональные группы;</a:t>
            </a:r>
          </a:p>
          <a:p>
            <a:r>
              <a:rPr lang="ru-RU" sz="4300" dirty="0"/>
              <a:t>-   создавать простые трехмерные модели. </a:t>
            </a:r>
          </a:p>
          <a:p>
            <a:r>
              <a:rPr lang="ru-RU" sz="4300" b="1" dirty="0"/>
              <a:t>   Развивающие:</a:t>
            </a:r>
            <a:endParaRPr lang="ru-RU" sz="4300" dirty="0"/>
          </a:p>
          <a:p>
            <a:r>
              <a:rPr lang="ru-RU" sz="4300" dirty="0"/>
              <a:t>-   развивать логическое мышление и мелкую моторику;</a:t>
            </a:r>
          </a:p>
          <a:p>
            <a:r>
              <a:rPr lang="ru-RU" sz="4300" dirty="0"/>
              <a:t>-   развить умение излагать мысли в четкой логической последовательности, составлять план действий и применять его для решения практических задач ;</a:t>
            </a:r>
          </a:p>
          <a:p>
            <a:r>
              <a:rPr lang="ru-RU" sz="4300" dirty="0"/>
              <a:t>-   развитие умения творчески подходить к решению задач;</a:t>
            </a:r>
          </a:p>
          <a:p>
            <a:r>
              <a:rPr lang="ru-RU" sz="4300" dirty="0"/>
              <a:t>-   развить умение работать над проектом в команде, эффективно распределять обязанности.</a:t>
            </a:r>
          </a:p>
          <a:p>
            <a:r>
              <a:rPr lang="ru-RU" sz="4300" b="1" dirty="0"/>
              <a:t>   Воспитательные:</a:t>
            </a:r>
            <a:endParaRPr lang="ru-RU" sz="4300" dirty="0"/>
          </a:p>
          <a:p>
            <a:r>
              <a:rPr lang="ru-RU" sz="4300" dirty="0"/>
              <a:t>-   научить действовать сплоченно в составе команды;</a:t>
            </a:r>
          </a:p>
          <a:p>
            <a:r>
              <a:rPr lang="ru-RU" sz="4300" dirty="0"/>
              <a:t>-   воспитать волевые качества, такие как собранность, терпение, настойчивость;</a:t>
            </a:r>
          </a:p>
          <a:p>
            <a:r>
              <a:rPr lang="ru-RU" sz="4300" dirty="0"/>
              <a:t>-   выработать стремление к достижению поставленной цели.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3048000" y="-2"/>
            <a:ext cx="7944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412776"/>
            <a:ext cx="10810800" cy="4805909"/>
          </a:xfrm>
        </p:spPr>
        <p:txBody>
          <a:bodyPr>
            <a:normAutofit/>
          </a:bodyPr>
          <a:lstStyle/>
          <a:p>
            <a:r>
              <a:rPr lang="ru-RU" sz="1400" dirty="0"/>
              <a:t>3D РУЧКА – ЧТО ЭТО? </a:t>
            </a:r>
          </a:p>
          <a:p>
            <a:r>
              <a:rPr lang="ru-RU" sz="1400" dirty="0"/>
              <a:t>Это техническая новинка в области 3D моделирования.  </a:t>
            </a:r>
          </a:p>
          <a:p>
            <a:r>
              <a:rPr lang="ru-RU" sz="1400" dirty="0"/>
              <a:t>Это инновационный подход в развитии мелкой моторики.</a:t>
            </a:r>
          </a:p>
          <a:p>
            <a:r>
              <a:rPr lang="ru-RU" sz="1400" dirty="0"/>
              <a:t>Это прорыв в технологии рисования. Теперь каждый может быть волшебником и создавать объемные рисунки прямо в воздухе.</a:t>
            </a:r>
          </a:p>
          <a:p>
            <a:r>
              <a:rPr lang="ru-RU" sz="1400" dirty="0"/>
              <a:t>Рисование 3D ручкой открывает неограниченные возможности в фантазии, развитии  и раскрытии творческого потенциала дошкольников.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37067" y="365760"/>
            <a:ext cx="11187289" cy="4024125"/>
          </a:xfrm>
        </p:spPr>
        <p:txBody>
          <a:bodyPr>
            <a:noAutofit/>
          </a:bodyPr>
          <a:lstStyle/>
          <a:p>
            <a:pPr marL="0" indent="0" algn="r">
              <a:buNone/>
              <a:defRPr/>
            </a:pPr>
            <a:r>
              <a:rPr lang="ru-RU" sz="3200" b="1">
                <a:solidFill>
                  <a:srgbClr val="002060"/>
                </a:solidFill>
                <a:latin typeface="Calibri"/>
              </a:rPr>
              <a:t>ВИДЫ ДЕТСКИХ 3D РУЧЕК:</a:t>
            </a:r>
            <a:endParaRPr/>
          </a:p>
          <a:p>
            <a:pPr marL="0" indent="0" algn="ctr">
              <a:buNone/>
              <a:defRPr/>
            </a:pPr>
            <a:endParaRPr lang="ru-RU" sz="3200" b="1">
              <a:solidFill>
                <a:srgbClr val="00206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200" b="1">
                <a:solidFill>
                  <a:srgbClr val="002060"/>
                </a:solidFill>
                <a:latin typeface="Calibri"/>
              </a:rPr>
              <a:t>Холодная 3D ручка 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2060"/>
                </a:solidFill>
                <a:latin typeface="Calibri"/>
              </a:rPr>
              <a:t>печатает быстро затвердевающими смолами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2060"/>
                </a:solidFill>
                <a:latin typeface="Calibri"/>
              </a:rPr>
              <a:t> - фотополимерами.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2060"/>
                </a:solidFill>
                <a:latin typeface="Calibri"/>
              </a:rPr>
              <a:t>Родина холодной 3D ручки – Томск.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2060"/>
                </a:solidFill>
                <a:latin typeface="Calibri"/>
              </a:rPr>
              <a:t>Именно отечественные ученые запатентовали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2060"/>
                </a:solidFill>
                <a:latin typeface="Calibri"/>
              </a:rPr>
              <a:t> эту технологию, после чего стали выпускать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2060"/>
                </a:solidFill>
                <a:latin typeface="Calibri"/>
              </a:rPr>
              <a:t>3D ручки в Китае и в других странах.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2060"/>
                </a:solidFill>
                <a:latin typeface="Calibri"/>
              </a:rPr>
              <a:t> Она не имеет нагревательных элементов,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2060"/>
                </a:solidFill>
                <a:latin typeface="Calibri"/>
              </a:rPr>
              <a:t>работает от аккумулятора.</a:t>
            </a:r>
            <a:endParaRPr/>
          </a:p>
          <a:p>
            <a:pPr marL="0" indent="0">
              <a:buNone/>
              <a:defRPr/>
            </a:pPr>
            <a:endParaRPr lang="ru-RU" sz="3200">
              <a:solidFill>
                <a:srgbClr val="002060"/>
              </a:solidFill>
              <a:latin typeface="Calibri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3200" b="1">
                <a:solidFill>
                  <a:srgbClr val="002060"/>
                </a:solidFill>
                <a:latin typeface="Calibri"/>
              </a:rPr>
              <a:t>Горячая 3D ручка </a:t>
            </a:r>
            <a:endParaRPr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2060"/>
                </a:solidFill>
                <a:latin typeface="Calibri"/>
              </a:rPr>
              <a:t>делает шедевры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2400">
                <a:solidFill>
                  <a:srgbClr val="002060"/>
                </a:solidFill>
                <a:latin typeface="Calibri"/>
              </a:rPr>
              <a:t>как раз методом плавления пластиковых нитей. 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6735584" y="1123721"/>
            <a:ext cx="2321263" cy="3054294"/>
          </a:xfrm>
          <a:prstGeom prst="rect">
            <a:avLst/>
          </a:prstGeom>
        </p:spPr>
      </p:pic>
      <p:pic>
        <p:nvPicPr>
          <p:cNvPr id="1030" name="Picture 6" descr="http://xn--80aaqjiak3a2a.xn--p1ai/img/myriwell-stereo-3d-ruchka-v-kamentse-podolskom.jpg"/>
          <p:cNvPicPr>
            <a:picLocks noChangeAspect="1" noChangeArrowheads="1"/>
          </p:cNvPicPr>
          <p:nvPr/>
        </p:nvPicPr>
        <p:blipFill>
          <a:blip r:embed="rId3" cstate="print"/>
          <a:srcRect l="9604" t="14696" r="24367"/>
          <a:stretch/>
        </p:blipFill>
        <p:spPr bwMode="auto">
          <a:xfrm>
            <a:off x="8593157" y="3619524"/>
            <a:ext cx="3030620" cy="30570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245445" y="713503"/>
            <a:ext cx="8610600" cy="12930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>
                <a:solidFill>
                  <a:srgbClr val="002060"/>
                </a:solidFill>
                <a:latin typeface="Calibri"/>
              </a:rPr>
              <a:t>Типы пластика для 3D РУЧЕК:</a:t>
            </a:r>
            <a:br>
              <a:rPr lang="ru-RU" sz="3200" b="1">
                <a:solidFill>
                  <a:srgbClr val="002060"/>
                </a:solidFill>
                <a:latin typeface="Calibri"/>
              </a:rPr>
            </a:br>
            <a:br>
              <a:rPr lang="ru-RU" sz="3200" b="1">
                <a:solidFill>
                  <a:srgbClr val="002060"/>
                </a:solidFill>
                <a:latin typeface="Calibri"/>
              </a:rPr>
            </a:br>
            <a:endParaRPr lang="ru-RU" sz="3200"/>
          </a:p>
        </p:txBody>
      </p:sp>
      <p:pic>
        <p:nvPicPr>
          <p:cNvPr id="1026" name="Picture 2" descr="https://img.mysku-st.ru/uploads/images/01/78/97/2017/04/01/7806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2999307" y="2057401"/>
            <a:ext cx="4533413" cy="3003387"/>
          </a:xfrm>
          <a:prstGeom prst="rect">
            <a:avLst/>
          </a:prstGeom>
          <a:noFill/>
        </p:spPr>
      </p:pic>
      <p:pic>
        <p:nvPicPr>
          <p:cNvPr id="1028" name="Picture 4" descr="https://3dpen24.ru/components/com_jshopping/files/img_products/full_AABS10.jp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341523" y="1828799"/>
            <a:ext cx="2060153" cy="2060153"/>
          </a:xfrm>
          <a:prstGeom prst="rect">
            <a:avLst/>
          </a:prstGeom>
          <a:noFill/>
        </p:spPr>
      </p:pic>
      <p:pic>
        <p:nvPicPr>
          <p:cNvPr id="1030" name="Picture 6" descr="https://www.dumka.ru/products_pictures/plastik-dlia-3d-ruchek-kid-6-mnogorazovyi-foto-cl-kid6.jpg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7879839" y="1691497"/>
            <a:ext cx="3950903" cy="395090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 bwMode="auto">
          <a:xfrm>
            <a:off x="461476" y="4032852"/>
            <a:ext cx="204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/>
              <a:t>ABS</a:t>
            </a:r>
            <a:r>
              <a:rPr lang="en-US"/>
              <a:t> –</a:t>
            </a:r>
            <a:r>
              <a:rPr lang="ru-RU"/>
              <a:t> прочный и</a:t>
            </a:r>
            <a:endParaRPr/>
          </a:p>
          <a:p>
            <a:pPr>
              <a:defRPr/>
            </a:pPr>
            <a:r>
              <a:rPr lang="ru-RU"/>
              <a:t> долговечный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3672078" y="5273068"/>
            <a:ext cx="287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/>
              <a:t>PLA</a:t>
            </a:r>
            <a:r>
              <a:rPr lang="ru-RU" b="1"/>
              <a:t>- </a:t>
            </a:r>
            <a:r>
              <a:rPr lang="ru-RU"/>
              <a:t>биоразлагаемый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8794045" y="5743085"/>
            <a:ext cx="293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/>
              <a:t>KID</a:t>
            </a:r>
            <a:r>
              <a:rPr lang="ru-RU" b="1"/>
              <a:t> -</a:t>
            </a:r>
            <a:r>
              <a:rPr lang="ru-RU"/>
              <a:t>многоразовый</a:t>
            </a:r>
            <a:r>
              <a:rPr lang="ru-RU" b="1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3200" b="1">
                <a:solidFill>
                  <a:srgbClr val="002060"/>
                </a:solidFill>
                <a:latin typeface="Calibri"/>
              </a:rPr>
              <a:t>беспроводные детские горячие 3D ручки</a:t>
            </a:r>
            <a:endParaRPr lang="ru-RU" sz="32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956733" y="2147894"/>
            <a:ext cx="10820400" cy="4024125"/>
          </a:xfrm>
        </p:spPr>
        <p:txBody>
          <a:bodyPr/>
          <a:lstStyle/>
          <a:p>
            <a:pPr>
              <a:defRPr/>
            </a:pPr>
            <a:r>
              <a:rPr lang="ru-RU"/>
              <a:t>Безопасные</a:t>
            </a:r>
            <a:endParaRPr/>
          </a:p>
          <a:p>
            <a:pPr>
              <a:defRPr/>
            </a:pPr>
            <a:r>
              <a:rPr lang="ru-RU"/>
              <a:t>Работают от аккумулятора</a:t>
            </a:r>
            <a:endParaRPr/>
          </a:p>
          <a:p>
            <a:pPr>
              <a:defRPr/>
            </a:pPr>
            <a:r>
              <a:rPr lang="ru-RU"/>
              <a:t>Подзаряжаются от сети через</a:t>
            </a:r>
            <a:endParaRPr/>
          </a:p>
          <a:p>
            <a:pPr marL="0" indent="0">
              <a:buNone/>
              <a:defRPr/>
            </a:pPr>
            <a:r>
              <a:rPr lang="ru-RU"/>
              <a:t> </a:t>
            </a:r>
            <a:r>
              <a:rPr lang="en-US"/>
              <a:t>USB</a:t>
            </a:r>
            <a:r>
              <a:rPr lang="ru-RU"/>
              <a:t> кабель,</a:t>
            </a:r>
            <a:endParaRPr/>
          </a:p>
          <a:p>
            <a:pPr>
              <a:defRPr/>
            </a:pPr>
            <a:r>
              <a:rPr lang="ru-RU"/>
              <a:t>Наконечник сопла пластмассовый, </a:t>
            </a:r>
            <a:endParaRPr/>
          </a:p>
          <a:p>
            <a:pPr marL="0" indent="0">
              <a:buNone/>
              <a:defRPr/>
            </a:pPr>
            <a:r>
              <a:rPr lang="ru-RU"/>
              <a:t>не нагревается</a:t>
            </a:r>
            <a:endParaRPr/>
          </a:p>
          <a:p>
            <a:pPr>
              <a:defRPr/>
            </a:pPr>
            <a:r>
              <a:rPr lang="ru-RU"/>
              <a:t>Зарядки хватает на 2 часа</a:t>
            </a:r>
            <a:endParaRPr/>
          </a:p>
          <a:p>
            <a:pPr>
              <a:defRPr/>
            </a:pPr>
            <a:r>
              <a:rPr lang="ru-RU"/>
              <a:t>Подходит для детей от 4 лет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3EE721-4D1D-5869-74C2-E77A625A56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700808"/>
            <a:ext cx="4961052" cy="460851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.snpmarket.com/uploads/fmanager/images/news/3d-ruchka-Myriwell-RP-100a-big-17-instrutsiya-min.jpg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1411497" y="1388125"/>
            <a:ext cx="10164319" cy="5070342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 bwMode="auto">
          <a:xfrm>
            <a:off x="2697296" y="455901"/>
            <a:ext cx="8610600" cy="12930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>
                <a:solidFill>
                  <a:srgbClr val="002060"/>
                </a:solidFill>
                <a:latin typeface="Calibri"/>
              </a:rPr>
              <a:t>проводные детские горячие 3D ручки</a:t>
            </a:r>
            <a:endParaRPr lang="ru-RU" sz="3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 l="14815" t="14944"/>
          <a:stretch/>
        </p:blipFill>
        <p:spPr bwMode="auto">
          <a:xfrm rot="5400000">
            <a:off x="-351858" y="2156202"/>
            <a:ext cx="4759306" cy="3564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 l="39731" t="26253" r="17598" b="25531"/>
          <a:stretch/>
        </p:blipFill>
        <p:spPr bwMode="auto">
          <a:xfrm rot="5400000">
            <a:off x="3712581" y="833451"/>
            <a:ext cx="4138610" cy="350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 l="5672" t="2685" b="1516"/>
          <a:stretch/>
        </p:blipFill>
        <p:spPr bwMode="auto">
          <a:xfrm rot="5400000">
            <a:off x="7804912" y="1089712"/>
            <a:ext cx="4799794" cy="3655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rcRect l="13896" t="8755" r="24780" b="13816"/>
          <a:stretch/>
        </p:blipFill>
        <p:spPr bwMode="auto">
          <a:xfrm rot="10800000">
            <a:off x="5750803" y="3938238"/>
            <a:ext cx="2798283" cy="2649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1651" t="-699" r="787" b="698"/>
          <a:stretch/>
        </p:blipFill>
        <p:spPr bwMode="auto">
          <a:xfrm rot="5400000">
            <a:off x="5964398" y="342224"/>
            <a:ext cx="5702712" cy="6330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 l="6340" r="2534" b="10855"/>
          <a:stretch/>
        </p:blipFill>
        <p:spPr bwMode="auto">
          <a:xfrm rot="10800000">
            <a:off x="154742" y="1702191"/>
            <a:ext cx="5306786" cy="392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/>
        <a:ea typeface="Arial"/>
        <a:cs typeface="Arial"/>
      </a:majorFont>
      <a:minorFont>
        <a:latin typeface="Century Gothic"/>
        <a:ea typeface="Arial"/>
        <a:cs typeface="Arial"/>
      </a:minorFont>
    </a:fontScheme>
    <a:fmtScheme name="След самолета">
      <a:fillStyleLst>
        <a:solidFill>
          <a:schemeClr val="phClr"/>
        </a:solidFill>
        <a:gradFill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53</TotalTime>
  <Words>471</Words>
  <Application>Microsoft Office PowerPoint</Application>
  <DocSecurity>0</DocSecurity>
  <PresentationFormat>Широкоэкранный</PresentationFormat>
  <Paragraphs>71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Century Gothic</vt:lpstr>
      <vt:lpstr>След самолета</vt:lpstr>
      <vt:lpstr>     Формирование навыков ЗD моделирования у детей старшего дошкольного возраста посредствам использования 3D ручки</vt:lpstr>
      <vt:lpstr>Презентация PowerPoint</vt:lpstr>
      <vt:lpstr>Презентация PowerPoint</vt:lpstr>
      <vt:lpstr>Презентация PowerPoint</vt:lpstr>
      <vt:lpstr>Типы пластика для 3D РУЧЕК:  </vt:lpstr>
      <vt:lpstr>беспроводные детские горячие 3D ручки</vt:lpstr>
      <vt:lpstr>проводные детские горячие 3D ручки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 внимание</vt:lpstr>
    </vt:vector>
  </TitlesOfParts>
  <Manager/>
  <Company>SPecialiST RePack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 моделирование с использованием 3D ручки</dc:title>
  <dc:subject/>
  <dc:creator>user</dc:creator>
  <cp:keywords/>
  <dc:description/>
  <cp:lastModifiedBy>Елена Тюрева</cp:lastModifiedBy>
  <cp:revision>37</cp:revision>
  <dcterms:created xsi:type="dcterms:W3CDTF">2019-03-12T18:43:37Z</dcterms:created>
  <dcterms:modified xsi:type="dcterms:W3CDTF">2025-02-02T12:49:34Z</dcterms:modified>
  <cp:category/>
  <dc:identifier/>
  <cp:contentStatus/>
  <dc:language/>
  <cp:version/>
</cp:coreProperties>
</file>